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859" r:id="rId3"/>
    <p:sldId id="1018" r:id="rId4"/>
    <p:sldId id="1019" r:id="rId5"/>
    <p:sldId id="1052" r:id="rId6"/>
    <p:sldId id="1053" r:id="rId7"/>
    <p:sldId id="1054" r:id="rId8"/>
    <p:sldId id="1055" r:id="rId9"/>
    <p:sldId id="1056" r:id="rId10"/>
    <p:sldId id="1057" r:id="rId11"/>
    <p:sldId id="1058" r:id="rId12"/>
    <p:sldId id="1059" r:id="rId13"/>
    <p:sldId id="1060" r:id="rId14"/>
    <p:sldId id="1061" r:id="rId15"/>
    <p:sldId id="1062" r:id="rId16"/>
    <p:sldId id="1063" r:id="rId17"/>
    <p:sldId id="1064" r:id="rId18"/>
    <p:sldId id="1065" r:id="rId19"/>
    <p:sldId id="1037" r:id="rId20"/>
    <p:sldId id="1023" r:id="rId21"/>
    <p:sldId id="1066" r:id="rId22"/>
    <p:sldId id="1067" r:id="rId23"/>
    <p:sldId id="1051" r:id="rId24"/>
    <p:sldId id="1068" r:id="rId25"/>
    <p:sldId id="1071" r:id="rId26"/>
    <p:sldId id="1069" r:id="rId27"/>
    <p:sldId id="1070" r:id="rId28"/>
    <p:sldId id="1072" r:id="rId29"/>
    <p:sldId id="1073" r:id="rId30"/>
    <p:sldId id="1074" r:id="rId31"/>
    <p:sldId id="1075" r:id="rId32"/>
    <p:sldId id="1076" r:id="rId33"/>
    <p:sldId id="1077" r:id="rId34"/>
    <p:sldId id="1079" r:id="rId35"/>
    <p:sldId id="1080" r:id="rId36"/>
    <p:sldId id="1078" r:id="rId37"/>
    <p:sldId id="1081" r:id="rId38"/>
    <p:sldId id="1082" r:id="rId39"/>
    <p:sldId id="1086" r:id="rId40"/>
    <p:sldId id="1087" r:id="rId41"/>
    <p:sldId id="1106" r:id="rId42"/>
    <p:sldId id="1083" r:id="rId43"/>
    <p:sldId id="1084" r:id="rId44"/>
    <p:sldId id="1085" r:id="rId45"/>
    <p:sldId id="1088" r:id="rId46"/>
    <p:sldId id="1089" r:id="rId47"/>
    <p:sldId id="1092" r:id="rId48"/>
    <p:sldId id="1093" r:id="rId49"/>
    <p:sldId id="1090" r:id="rId50"/>
    <p:sldId id="1094" r:id="rId51"/>
    <p:sldId id="1095" r:id="rId52"/>
    <p:sldId id="1096" r:id="rId53"/>
    <p:sldId id="1097" r:id="rId54"/>
    <p:sldId id="1098" r:id="rId55"/>
    <p:sldId id="1091" r:id="rId56"/>
    <p:sldId id="1099" r:id="rId57"/>
    <p:sldId id="1100" r:id="rId58"/>
    <p:sldId id="1101" r:id="rId59"/>
    <p:sldId id="1102" r:id="rId60"/>
    <p:sldId id="1103" r:id="rId61"/>
    <p:sldId id="1104" r:id="rId62"/>
    <p:sldId id="1105" r:id="rId6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notesMaster" Target="notesMasters/notesMaster1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27.png"/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8.png"/><Relationship Id="rId1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43.png"/><Relationship Id="rId1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9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9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50.png"/><Relationship Id="rId1" Type="http://schemas.openxmlformats.org/officeDocument/2006/relationships/image" Target="../media/image2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5.png"/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image" Target="../media/image5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8.png"/><Relationship Id="rId1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5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　海水中的重要元素</a:t>
            </a:r>
            <a:r>
              <a:rPr lang="en-US" altLang="zh-CN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钠和氯</a:t>
            </a:r>
            <a:endParaRPr lang="zh-CN" altLang="en-US" sz="52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物质的量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配制一定物质的量浓度的溶液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以配制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mL1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溶液为例。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主要仪器：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容量瓶、托盘天平、烧杯、玻璃棒、量筒、胶头滴管等。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配制步骤：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计算：根据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.1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称量：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用托盘天平准确称取</a:t>
            </a:r>
            <a:r>
              <a:rPr lang="en-US" altLang="zh-CN" b="1" u="wavy" dirty="0" err="1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g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30710" y="4320912"/>
            <a:ext cx="8424936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用托盘天平称量时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托盘天平的精确度为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dirty="0">
                <a:solidFill>
                  <a:srgbClr val="00AEEF"/>
                </a:solidFill>
                <a:latin typeface="+mn-lt"/>
                <a:cs typeface="Times New Roman" panose="02020603050405020304" pitchFamily="18" charset="0"/>
              </a:rPr>
              <a:t>.1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所以不能称出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AEEF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85</a:t>
            </a:r>
            <a:r>
              <a:rPr lang="en-US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固体。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9267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4726" y="4112381"/>
            <a:ext cx="310515" cy="243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溶解：将称好的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固体放入烧杯中，用适量蒸馏水溶解，用玻璃棒搅拌，并冷却至室温。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转移：将烧杯中的溶液用玻璃棒引流，转移到容量瓶中。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洗涤：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用蒸馏水洗涤烧杯内壁和玻璃棒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次，并将洗涤液都注入容量瓶中，轻轻摇动容量瓶，使溶液混合均匀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789040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烧杯中的溶液转移到容量瓶中后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烧杯的内壁上还残留少量溶液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若不用蒸馏水洗涤烧杯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容量瓶中的溶质就会偏少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即容量瓶内溶质的物质的量偏小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导致所配溶液中溶质的浓度偏低。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9268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3557656"/>
            <a:ext cx="335915" cy="2641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定容：将蒸馏水注入容量瓶，当液面离容量瓶颈部刻度线下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时，改用胶头滴管滴加蒸馏水至溶液的凹液面与刻度线相切。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摇匀：盖好瓶塞，反复上下颠倒，摇匀。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实验流程图如图所示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13f.jpg" descr="id:214749268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1484784"/>
            <a:ext cx="5985510" cy="17335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13fa.jpg" descr="id:21474926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878" y="3573016"/>
            <a:ext cx="6134100" cy="2372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322" y="877261"/>
            <a:ext cx="11457380" cy="161563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配制一定物质的量浓度的盐酸时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把氯化钠固体换为浓盐酸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则应将上述步骤中的托盘天平换为量筒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其他不变。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若配制过程中有溶液洒落或定容时加水过多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只能重新配制。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名师点拨.EPS" descr="id:21474927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1402715" cy="3276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学生计划用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的浓盐酸配制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的稀盐酸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，回答下列问题：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实验过程中，不必使用的是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托盘天平　　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容量瓶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烧杯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胶头滴管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试剂瓶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270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956" y="908720"/>
            <a:ext cx="88074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27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923" y="4303474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361288" y="4201863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653136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浓溶液配制稀溶液时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应选用量筒而不用托盘天平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要配制稀盐酸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450 mL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由于没有此种规格的容量瓶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所以应用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500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mL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的容量瓶。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71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881290"/>
            <a:ext cx="706755" cy="252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除上述仪器可使用外，还缺少的仪器是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72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923" y="1484784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342678" y="138317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玻璃棒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56437" y="1862791"/>
            <a:ext cx="5753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缺少的仪器为转移时用来引流的玻璃棒。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7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923" y="2059910"/>
            <a:ext cx="706755" cy="252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量取浓盐酸的体积为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，应选用的量筒规格为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72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412776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14686" y="1322368"/>
            <a:ext cx="1725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10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>
                <a:solidFill>
                  <a:srgbClr val="000000"/>
                </a:solidFill>
              </a:rPr>
              <a:t>mL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3408" y="1795633"/>
            <a:ext cx="114532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spc="-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量取浓盐酸的体积为</a:t>
            </a:r>
            <a:r>
              <a:rPr lang="en-US" altLang="zh-CN" sz="2400" i="1" spc="-100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根据稀释前后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物质的量守恒建立关系式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12</a:t>
            </a:r>
            <a:r>
              <a:rPr lang="en-US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spc="-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-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i="1" spc="-100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spc="-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-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500</a:t>
            </a:r>
            <a:r>
              <a:rPr lang="en-US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mL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spc="-100">
                <a:solidFill>
                  <a:srgbClr val="000000"/>
                </a:solidFill>
                <a:cs typeface="Times New Roman" panose="02020603050405020304" pitchFamily="18" charset="0"/>
              </a:rPr>
              <a:t>V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≈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mL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根据量筒的规格选取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mL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量筒。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7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995" y="2018438"/>
            <a:ext cx="706755" cy="252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内容占位符 3"/>
          <p:cNvSpPr txBox="1"/>
          <p:nvPr/>
        </p:nvSpPr>
        <p:spPr bwMode="auto">
          <a:xfrm>
            <a:off x="360854" y="29063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配制时应选用的容量瓶规格为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272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3717018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9" name="矩形 8"/>
          <p:cNvSpPr/>
          <p:nvPr/>
        </p:nvSpPr>
        <p:spPr>
          <a:xfrm>
            <a:off x="1414686" y="3615407"/>
            <a:ext cx="11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500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>
                <a:solidFill>
                  <a:srgbClr val="000000"/>
                </a:solidFill>
              </a:rPr>
              <a:t>mL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908323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00411"/>
            <a:ext cx="948690" cy="3333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的量有关概念的理解与有关计算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对基本概念的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7493" y="2818616"/>
          <a:ext cx="1151835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974453"/>
                <a:gridCol w="1054390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四个字是一个整体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不能添字、漏字或换字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如不能说成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物质的质量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物质的数量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摩尔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只能用来描述微观粒子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如原子、分子、离子、电子、质子、中子等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也可以是这些微观粒子的特定组合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908720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584176"/>
                <a:gridCol w="979308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阿伏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罗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的标准是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粒子集合体所含的粒子数约为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表示微观粒子数目时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可以用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来表示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也可以用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中含有的氧分子数为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摩尔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混合物的摩尔质量一般称为平均摩尔质量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为单位时数值上等于物质的相对原子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物质的质量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对于指定的物质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摩尔质量是确定不变的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与物质的多少无关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的量的单位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en-US"/>
          </a:p>
        </p:txBody>
      </p:sp>
      <p:pic>
        <p:nvPicPr>
          <p:cNvPr id="6" name="图片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4215" y="2636912"/>
            <a:ext cx="7280275" cy="23704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的桥梁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c295.jpg" descr="id:214749275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1700808"/>
            <a:ext cx="5595620" cy="14001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360854" y="3100983"/>
            <a:ext cx="42210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的关系式及其换算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cc296.jpg" descr="id:21474927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3033" y="3861048"/>
            <a:ext cx="6841490" cy="14922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化学名称为顺二氯二氨合铂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是一种用于治疗癌症的药物，它的结构如图所示。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片顺铂药片所含顺铂的质量为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，请计算：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一片顺铂药片中顺铂的物质的量是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276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501" y="908720"/>
            <a:ext cx="1112520" cy="3581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5ghr261.jpg" descr="id:21474927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1852825"/>
            <a:ext cx="2553335" cy="20339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24答案.EPS" descr="id:214749278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873" y="5113593"/>
            <a:ext cx="802005" cy="285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14686" y="5019564"/>
            <a:ext cx="2146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</a:rPr>
              <a:t>10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>
                <a:solidFill>
                  <a:srgbClr val="000000"/>
                </a:solidFill>
              </a:rPr>
              <a:t>6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>
                <a:solidFill>
                  <a:srgbClr val="000000"/>
                </a:solidFill>
              </a:rPr>
              <a:t>mol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1361330" y="5445224"/>
                <a:ext cx="8766324" cy="727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i="1" smtClean="0">
                    <a:solidFill>
                      <a:schemeClr val="tx1"/>
                    </a:solidFill>
                  </a:rPr>
                  <a:t>M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300</a:t>
                </a:r>
                <a:r>
                  <a:rPr lang="en-US" altLang="zh-CN" sz="2400">
                    <a:solidFill>
                      <a:schemeClr val="tx1"/>
                    </a:solidFill>
                    <a:ea typeface="楷体" panose="02010609060101010101" pitchFamily="49" charset="-122"/>
                  </a:rPr>
                  <a:t> 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g</a:t>
                </a:r>
                <a:r>
                  <a:rPr lang="zh-CN" altLang="zh-CN" sz="2400">
                    <a:solidFill>
                      <a:schemeClr val="tx1"/>
                    </a:solidFill>
                    <a:ea typeface="Times New Roman" panose="02020603050405020304" pitchFamily="18" charset="0"/>
                  </a:rPr>
                  <a:t>·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mol</a:t>
                </a:r>
                <a:r>
                  <a:rPr lang="zh-CN" altLang="zh-CN" sz="2400" baseline="300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aseline="30000">
                    <a:solidFill>
                      <a:schemeClr val="tx1"/>
                    </a:solidFill>
                  </a:rPr>
                  <a:t>1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>
                    <a:solidFill>
                      <a:schemeClr val="tx1"/>
                    </a:solidFill>
                  </a:rPr>
                  <a:t>n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zh-CN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𝟑𝟎𝟎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𝐠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·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1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10</a:t>
                </a:r>
                <a:r>
                  <a:rPr lang="zh-CN" altLang="zh-CN" sz="2400" baseline="300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aseline="30000">
                    <a:solidFill>
                      <a:schemeClr val="tx1"/>
                    </a:solidFill>
                  </a:rPr>
                  <a:t>6</a:t>
                </a:r>
                <a:r>
                  <a:rPr lang="en-US" altLang="zh-CN" sz="2400">
                    <a:solidFill>
                      <a:schemeClr val="tx1"/>
                    </a:solidFill>
                    <a:ea typeface="楷体" panose="02010609060101010101" pitchFamily="49" charset="-122"/>
                  </a:rPr>
                  <a:t> 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mol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1330" y="5445224"/>
                <a:ext cx="8766324" cy="727571"/>
              </a:xfrm>
              <a:prstGeom prst="rect">
                <a:avLst/>
              </a:prstGeom>
              <a:blipFill rotWithShape="1">
                <a:blip r:embed="rId4"/>
                <a:stretch>
                  <a:fillRect l="-6" t="-4203" b="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9277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872" y="5660430"/>
            <a:ext cx="802005" cy="285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一片顺铂药片中顺铂所含氮原子的物质的量和个数分别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ghr261.jpg" descr="id:214749277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5166" y="1463080"/>
            <a:ext cx="2553335" cy="20339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27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2194283"/>
            <a:ext cx="802005" cy="285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558702" y="1988840"/>
            <a:ext cx="3738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mol    1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204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77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924716"/>
            <a:ext cx="802005" cy="285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矩形 6"/>
          <p:cNvSpPr/>
          <p:nvPr/>
        </p:nvSpPr>
        <p:spPr>
          <a:xfrm>
            <a:off x="369998" y="3668831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n</a:t>
            </a:r>
            <a:r>
              <a:rPr lang="en-US" altLang="zh-CN" sz="2400" spc="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i="1" spc="1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zh-CN" altLang="zh-CN" sz="2400" spc="100" baseline="30000" smtClean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100" baseline="30000" smtClean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spc="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6.02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×</a:t>
            </a:r>
            <a:endParaRPr lang="en-US" altLang="zh-CN" sz="2400" spc="100" baseline="300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spc="100" baseline="30000" smtClean="0">
                <a:solidFill>
                  <a:srgbClr val="000000"/>
                </a:solidFill>
                <a:cs typeface="Times New Roman" panose="02020603050405020304" pitchFamily="18" charset="0"/>
              </a:rPr>
              <a:t>23</a:t>
            </a:r>
            <a:r>
              <a:rPr lang="en-US" altLang="zh-CN" sz="2400" spc="100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spc="1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204</a:t>
            </a:r>
            <a:r>
              <a:rPr lang="en-US" altLang="zh-CN" sz="2400" spc="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 spc="100" baseline="30000">
                <a:solidFill>
                  <a:srgbClr val="000000"/>
                </a:solidFill>
                <a:cs typeface="Times New Roman" panose="02020603050405020304" pitchFamily="18" charset="0"/>
              </a:rPr>
              <a:t>18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178161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有关物质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的量的计算要注意两点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明确分子与原子或离子的数量关系。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看清题目中所求的是粒子的物质的量还是数量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27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707" y="908720"/>
            <a:ext cx="161226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2564904"/>
            <a:ext cx="11495147" cy="1800200"/>
          </a:xfrm>
          <a:prstGeom prst="rect">
            <a:avLst/>
          </a:prstGeom>
        </p:spPr>
      </p:pic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52500" cy="3340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定律及其推论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阿伏加德罗定律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温同压下，相同体积的任何气体都含有相同数目的分子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610778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     ①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阿伏加德罗定律适用于任何气体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包括混合气体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不适用于非气体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同温、同压、同体积、同分子数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共同存在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相互制约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且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三同定一同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标准状况下的气体摩尔体积是阿伏加德罗定律的一个特例。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9280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865" y="2759172"/>
            <a:ext cx="170497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阿伏加德罗定律的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428392"/>
              <a:ext cx="11485848" cy="481825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72208"/>
                    <a:gridCol w="2088232"/>
                    <a:gridCol w="7525408"/>
                  </a:tblGrid>
                  <a:tr h="412384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</a:tr>
                  <a:tr h="412384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746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气体的体积与物质的量成正比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8767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温度、体积相同的气体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压强与物质的量成正比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46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𝒑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物质的量相等、温度相同的气体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其压强与体积成反比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46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𝝆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气体的密度与其摩尔质量成正比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8449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𝑴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其摩尔质量与质量成正比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428392"/>
              <a:ext cx="11485848" cy="481825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72208"/>
                    <a:gridCol w="2088232"/>
                    <a:gridCol w="7525408"/>
                  </a:tblGrid>
                  <a:tr h="412384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相同条件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</a:tr>
                  <a:tr h="412384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语言叙述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7340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气体的体积与物质的量成正比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607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温度、体积相同的气体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压强与物质的量成正比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1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物质的量相等、温度相同的气体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其压强与体积成反比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1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气体的密度与其摩尔质量成正比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499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相同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同温、同压下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体积相同的气体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其摩尔质量与质量成正比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2501" marR="1250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温、同压下，对于相同体积密闭容器中的四种气体：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，下列说法错误的是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气体的质量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气体的密度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气体的压强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所含原子数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82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381" y="908720"/>
            <a:ext cx="104330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283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935" y="4365104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86694" y="42765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温同压下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相同体积的四种气体的物质的量相同。同温、同压、物质的量相同时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气体的质量之比等于其摩尔质量之比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同温、同压、体积相同时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气体的密度之比等于其质量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摩尔质量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因为在同温同压条件下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所以各气体的压强相同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气体的物质的量相同时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气体分子中所含原子越多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原子数越多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282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835" y="908720"/>
            <a:ext cx="967740" cy="344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242968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阿伏加德罗定律解题的思路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CD35.EPS" descr="id:21474928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1700808"/>
            <a:ext cx="6571615" cy="1190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顿有所悟.EPS" descr="id:214749284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1690370" cy="3702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的质量分数、固体物质的溶解度、溶液的物质的量浓度的计算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物质的量浓度与溶液中的质量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分数</a:t>
            </a:r>
            <a:endParaRPr lang="zh-CN" altLang="en-US"/>
          </a:p>
        </p:txBody>
      </p:sp>
      <p:pic>
        <p:nvPicPr>
          <p:cNvPr id="3" name="要点3.EPS" descr="id:214749285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645" y="976025"/>
            <a:ext cx="8350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926426"/>
              <a:ext cx="11406510" cy="420001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56603"/>
                    <a:gridCol w="4762507"/>
                    <a:gridCol w="4887400"/>
                  </a:tblGrid>
                  <a:tr h="28613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内容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物质的量浓度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质量分数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7201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定义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以单位体积溶液里所含溶质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的物质的量来表示溶液组成的物理量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以单位质量溶液里所含溶质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的质量来表示溶液组成的物理量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18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溶质的单位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18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溶液的单位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4336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𝒏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𝐁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𝑽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溶质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溶液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×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％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073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两者关系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𝟏𝟎𝟎𝟎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𝐦𝐋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𝐋</m:t>
                                      </m:r>
                                    </m:e>
                                    <m:sup>
                                      <m: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－</m:t>
                                      </m:r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𝐋</m:t>
                                      </m:r>
                                    </m:e>
                                    <m:sup>
                                      <m: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－</m:t>
                                      </m:r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𝝎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𝑴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𝐦𝐨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𝐥</m:t>
                                      </m:r>
                                    </m:e>
                                    <m:sup>
                                      <m: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－</m:t>
                                      </m:r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926426"/>
              <a:ext cx="11406510" cy="420001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56603"/>
                    <a:gridCol w="4762507"/>
                    <a:gridCol w="4887400"/>
                  </a:tblGrid>
                  <a:tr h="28613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内容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物质的量浓度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质量分数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7201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定义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以单位体积溶液里所含溶质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的物质的量来表示溶液组成的物理量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以单位质量溶液里所含溶质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的质量来表示溶液组成的物理量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936" marR="5593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18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溶质的单位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518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溶液的单位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921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计算公式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9086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两者关系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764705"/>
            <a:ext cx="11368120" cy="122413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物质的量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四个字是一个整体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不能拆开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也不能添字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如不能说成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物质量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物质的数量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名师点拨.EPS" descr="id:214749263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1808480" cy="422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物质的量浓度的计算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关于物质的量浓度的计算要注意溶质的质量守恒、物质的量守恒及溶液的电荷守恒、质量守恒等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17422" y="2420888"/>
              <a:ext cx="11529280" cy="34923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92658"/>
                    <a:gridCol w="4287520"/>
                    <a:gridCol w="5649102"/>
                  </a:tblGrid>
                  <a:tr h="748457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关于物质的量浓度的计算类型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412" marR="741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溶质的质量、溶液的体积和物质的量浓度之间的计算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运用公式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𝑴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𝑽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或运用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“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倍数关系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”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算出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溶液中所含溶质的物质的量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8821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已知气体溶质的体积</a:t>
                          </a:r>
                          <a:r>
                            <a:rPr lang="en-US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标准状况</a:t>
                          </a:r>
                          <a:r>
                            <a:rPr lang="en-US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、水的体积和溶液的密度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计算溶质的物质的量浓度</a:t>
                          </a:r>
                          <a:endParaRPr lang="zh-CN" sz="2400" spc="100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先运用公式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 baseline="-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气体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𝟐𝟐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.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𝟒𝐋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·</m:t>
                                  </m:r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𝐦𝐨</m:t>
                                  </m:r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𝐥</m:t>
                                      </m:r>
                                    </m:e>
                                    <m:sup>
                                      <m: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－</m:t>
                                      </m:r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求出溶质的物质的量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再运用</a:t>
                          </a:r>
                          <a:r>
                            <a:rPr lang="en-US" sz="2400" b="1" i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𝛒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求出溶液的体积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421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计算溶液中的离子浓度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根据溶质的电离方程式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算出离子的物质的量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17422" y="2420888"/>
              <a:ext cx="11529280" cy="34923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92658"/>
                    <a:gridCol w="4287520"/>
                    <a:gridCol w="5649102"/>
                  </a:tblGrid>
                  <a:tr h="1101725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关于物质的量浓度的计算类型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412" marR="741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溶质的质量、溶液的体积和物质的量浓度之间的计算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4249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已知气体溶质的体积</a:t>
                          </a:r>
                          <a:r>
                            <a:rPr lang="en-US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标准状况</a:t>
                          </a:r>
                          <a:r>
                            <a:rPr lang="en-US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、水的体积和溶液的密度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pc="100" baseline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计算溶质的物质的量浓度</a:t>
                          </a:r>
                          <a:endParaRPr lang="zh-CN" sz="2400" spc="100" baseline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6421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计算溶液中的离子浓度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根据溶质的电离方程式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算出离子的物质的量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6214" marR="1621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503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84927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溶液的稀释与混合的计算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溶液稀释定律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守恒观点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溶质的质量在稀释前后保持不变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溶质的物质的量在稀释前后保持不变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溶液质量守恒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体积一般不守恒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同溶质不同物质的量浓度溶液的混合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混合后溶液体积保持不变时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混合后溶液体积发生改变时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混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84927"/>
              </a:xfrm>
              <a:blipFill rotWithShape="1">
                <a:blip r:embed="rId2"/>
                <a:stretch>
                  <a:fillRect l="-2" t="-13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关键提醒.EPS" descr="id:21474928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80728"/>
            <a:ext cx="148653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56631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72286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溶质相同、质量分数不同的两溶液混合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同一溶质、质量分数分别为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的两溶液混合。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等体积混合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当溶液密度大于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必然是溶液浓度越大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密度越大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等多数溶液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等体积混合后的质量分数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当溶液密度小于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必然是溶液浓度越大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密度越小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如酒精、氨水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等体积混合后的质量分数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等质量混合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两溶液等质量混合时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混合后溶液中溶质的质量分数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72286"/>
              </a:xfrm>
              <a:blipFill rotWithShape="1">
                <a:blip r:embed="rId2"/>
                <a:stretch>
                  <a:fillRect l="-2" t="-11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9380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的气态化合物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标准状况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水中，得到溶液中溶质的质量分数为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，物质的量浓度为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，密度为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 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，则下列说法正确的是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相对分子质量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𝛚</m:t>
                            </m:r>
                          </m:e>
                        </m: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溶液密度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𝒄𝑴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溶液中溶质的质量分数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物质的量浓度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𝑴𝑽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938018"/>
              </a:xfrm>
              <a:blipFill rotWithShape="1">
                <a:blip r:embed="rId1"/>
                <a:stretch>
                  <a:fillRect l="-2" t="-13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3.EPS" descr="id:21474928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46" y="908720"/>
            <a:ext cx="1043940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29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956" y="5838112"/>
            <a:ext cx="676910" cy="2413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270965" y="57192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7062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</m:t>
                        </m:r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溶质</m:t>
                            </m:r>
                          </m:e>
                        </m: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𝐦𝐠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则相对分子质量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𝛚</m:t>
                            </m:r>
                          </m:e>
                        </m: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则溶液密度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𝒄𝑴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𝟎𝟎𝟎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𝛚</m:t>
                        </m:r>
                      </m:den>
                    </m:f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溶液中溶质的质量分数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num>
                          <m:den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𝟐𝟐</m:t>
                            </m:r>
                            <m:r>
                              <m:rPr>
                                <m:nor/>
                              </m:rP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num>
                      <m:den>
                        <m:f>
                          <m:f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num>
                          <m:den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𝟐𝟐</m:t>
                            </m:r>
                            <m:r>
                              <m:rPr>
                                <m:nor/>
                              </m:rP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zh-CN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𝑴𝑽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𝑴𝑽</m:t>
                        </m:r>
                        <m: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物质的量浓度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num>
                          <m:den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𝟐𝟐</m:t>
                            </m:r>
                            <m:r>
                              <m:rPr>
                                <m:nor/>
                              </m:rP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zh-CN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𝑽</m:t>
                                </m:r>
                              </m:num>
                              <m:den>
                                <m:r>
                                  <a:rPr lang="en-US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𝟐𝟐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altLang="zh-CN" b="1" i="1" spc="-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𝟒</m:t>
                                </m:r>
                              </m:den>
                            </m:f>
                            <m: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×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𝑴</m:t>
                            </m:r>
                            <m:r>
                              <a:rPr lang="zh-CN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num>
                          <m:den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𝝆</m:t>
                            </m:r>
                          </m:den>
                        </m:f>
                        <m: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𝟎𝟎𝟎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𝐕</m:t>
                        </m:r>
                        <m: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</m:t>
                        </m:r>
                        <m:r>
                          <m:rPr>
                            <m:nor/>
                          </m:rP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spc="-100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70629"/>
              </a:xfrm>
              <a:blipFill rotWithShape="1">
                <a:blip r:embed="rId1"/>
                <a:stretch>
                  <a:fillRect l="-2" t="-639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8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268760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14935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3739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𝟎𝟎𝟎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𝝆𝝎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进行换算时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要注意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的单位为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的单位为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373902"/>
              </a:xfrm>
              <a:blipFill rotWithShape="1">
                <a:blip r:embed="rId2"/>
                <a:stretch>
                  <a:fillRect l="-2" t="-2264" r="1" b="-6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顿有所悟.EPS" descr="id:214749290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052736"/>
            <a:ext cx="169100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容量瓶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的使用及溶液配制时的误差分析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容量瓶的构造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标注：温度、容积、刻度线。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常用规格：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1000mL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291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100647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7142" y="4238340"/>
            <a:ext cx="3528392" cy="3048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容量瓶的使用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使用前必须检查是否漏水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，检查的方法是往瓶内加入一定量水，塞好瓶塞。用食指摁住瓶塞，另一只手托住瓶底，把容量瓶倒立过来，观察瓶塞周围是否有水漏出。如果不漏水，将容量瓶正立并将瓶塞旋转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后塞紧，再把容量瓶倒立过来，再检查是否漏水。经检查不漏水的容量瓶才能使用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r42f.jpg" descr="id:21474929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5086" y="980728"/>
            <a:ext cx="1467485" cy="30187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使用容量瓶注意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不能溶解固体；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不能稀释浓溶液；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不能加热；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不能作反应容器；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不能长期贮存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配制溶液时的误差分析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误差分析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以配制一定物质的量浓度的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溶液为例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9999" y="1916832"/>
          <a:ext cx="11485847" cy="3565986"/>
        </p:xfrm>
        <a:graphic>
          <a:graphicData uri="http://schemas.openxmlformats.org/drawingml/2006/table">
            <a:tbl>
              <a:tblPr firstRow="1" firstCol="1" bandRow="1"/>
              <a:tblGrid>
                <a:gridCol w="1379468"/>
                <a:gridCol w="4777787"/>
                <a:gridCol w="1656184"/>
                <a:gridCol w="1485685"/>
                <a:gridCol w="2186723"/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可能引起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误差的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一些操作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过程分析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7144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cPr/>
                </a:tc>
              </a:tr>
              <a:tr h="822902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称量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误差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称量时间过长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用滤纸称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物质、砝码位置放反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使用了游码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物质的量的单位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r38f.jpg" descr="id:214749264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6728" y="1484784"/>
            <a:ext cx="6134100" cy="26536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5" y="908721"/>
          <a:ext cx="11521281" cy="5416995"/>
        </p:xfrm>
        <a:graphic>
          <a:graphicData uri="http://schemas.openxmlformats.org/drawingml/2006/table">
            <a:tbl>
              <a:tblPr firstRow="1" firstCol="1" bandRow="1"/>
              <a:tblGrid>
                <a:gridCol w="1296145"/>
                <a:gridCol w="4824536"/>
                <a:gridCol w="1512168"/>
                <a:gridCol w="1584176"/>
                <a:gridCol w="2304256"/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可能引起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误差的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一些操作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过程分析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的影响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cPr/>
                </a:tc>
              </a:tr>
              <a:tr h="0">
                <a:tc rowSpan="8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配制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误差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移液前容量瓶内有少量水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转移时有少量液体洒落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未洗涤烧杯和玻璃棒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未冷却到室温就注入定容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定容时水加多后用滴管吸出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定容摇匀后液面下降再加水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定容时俯视刻度线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定容时仰视刻度线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仰视或俯视刻度线图解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仰视刻度线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。由于操作时是以刻度线为基准加水，从下向上看，最先看见的是刻度线，刻度线低于凹液面的实际读数，故加水量偏多，导致溶液体积偏大，结果偏低。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俯视刻度线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恰好相反，刻度线高于凹液面的实际读数，使得加水量偏少，结果偏高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2167" y="1585372"/>
            <a:ext cx="4305930" cy="19837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7174" y="1592091"/>
            <a:ext cx="4353161" cy="1991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固体配制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.0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240 mL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配制溶液时，一般可以分为以下几个步骤：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称量，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溶解，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摇匀，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转移，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洗涤，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定容，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冷却，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其正确的操作顺序为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。本实验必须用到的仪器有天平、药匙、玻璃棒、烧杯、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24典例4.EPS" descr="id:214749294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936104" cy="2880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4答案.EPS" descr="id:21474929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031" y="3717032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281013" y="3634411"/>
            <a:ext cx="7726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②①③⑧⑤⑥⑨⑦④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</a:rPr>
              <a:t>250 mL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容量瓶、胶头滴管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4149080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配制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溶液的步骤为计算所需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固体的质量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用托盘天平称量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在烧杯中溶解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冷却至室温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向容量瓶中转移溶液</a:t>
            </a:r>
            <a:r>
              <a:rPr lang="en-US" altLang="zh-CN" sz="24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洗涤烧杯及玻璃棒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摇动容量瓶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向容量瓶中加水定容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上下颠倒摇匀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根据实验步骤即判断出所用仪器还有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250 mL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容量瓶和胶头滴管。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9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149" y="4360283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某同学欲称量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的质量，他先用托盘天平称量烧杯的质量，天平平衡后的状态如下图所示。烧杯的实际质量为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，要完成本实验，该同学应称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gNaOH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r44f.jpg" descr="id:214749295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2060848"/>
            <a:ext cx="5451475" cy="16370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29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149" y="3890651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270670" y="3789040"/>
            <a:ext cx="1571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27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10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</a:rPr>
              <a:t>0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3436" y="4122946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同学将砝码与烧杯放反了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所以烧杯的质量为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20 g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10 g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6 g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27.4 g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因容量瓶的规格没有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240 mL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故选用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250 mL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容量瓶配制溶液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应称量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的质量为</a:t>
            </a:r>
            <a:r>
              <a:rPr lang="en-US" altLang="zh-CN" sz="24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1.0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0.25 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40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en-US" altLang="zh-CN" sz="2400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10.0 g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9295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100" y="4368656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使用容量瓶前必须进行的一步操作是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96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3161267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198662" y="305965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检漏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44072" y="3574757"/>
            <a:ext cx="4979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容量瓶的第一步操作为检漏。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9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272" y="3755682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r44f.jpg" descr="id:21474929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1412776"/>
            <a:ext cx="5451475" cy="16370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在配制过程中，其他操作都是正确的，下列操作会引起结果偏高的是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转移溶液时不慎有少量洒到容量瓶外面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定容时俯视刻度线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未冷却到室温就将溶液转移到容量瓶中并定容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定容后塞上瓶塞反复摇匀，静置后，液面低于刻度线，再加水至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96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149066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270670" y="4047455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4460919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操作使溶质的物质的量偏小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浓度偏低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操作使溶液体积偏小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浓度偏高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操作使溶液的体积偏大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浓度偏低。故选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BC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9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494" y="4633833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r44f.jpg" descr="id:21474929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9640" y="1364727"/>
            <a:ext cx="4955886" cy="148820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764704"/>
            <a:ext cx="11495147" cy="201622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377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本题时需注意以下两点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掌握配制一定物质的量浓度的溶液的过程。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误差分析的根本依据是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37775"/>
              </a:xfrm>
              <a:blipFill rotWithShape="1">
                <a:blip r:embed="rId2"/>
                <a:stretch>
                  <a:fillRect l="-2" t="-33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顿有所悟.EPS" descr="id:214749297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515" y="836712"/>
            <a:ext cx="1927225" cy="422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供氧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剂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过氧化钠是一种强氧化剂，作为呼吸面具中的供氧剂，其工作的核心原理是吸收人体呼吸产生的废气，并与其中的二氧化碳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和水蒸气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反应生成氧气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。该供氧剂适用于密闭环境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如潜艇、航天器等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的氧气再生系统，便携式过氧化钠供氧设备也常出现在高原场景，用于缓解缺氧症状等，具有高效、环保、安全等优点，未来发展前景广阔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92979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692696"/>
            <a:ext cx="5735955" cy="5810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情境1.EPS" descr="id:21474929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628800"/>
            <a:ext cx="8591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需要注意的是，过氧化钠具有强氧化性和一定的危险性。它易吸潮，遇水或稀酸时会发生反应并放出氧气，甚至可能引起燃烧或爆炸。因此，在使用过氧化钠作为供氧剂时，需要严格控制条件和使用量，确保安全。此外，过氧化钠还需要储存在干燥、通风良好的地方，避免与易燃物接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浙江温州环大罗山联盟高一期中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请选择适当的化学试剂和实验用品，用如图所示的装置进行实验，证明过氧化钠可在呼吸面具和潜水艇中作供氧剂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的名称是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bt11.jpg" descr="id:214749300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1903239"/>
            <a:ext cx="4695825" cy="16560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4典例1.EPS" descr="id:214749299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80728"/>
            <a:ext cx="82994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352145" y="4492093"/>
            <a:ext cx="11485848" cy="196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中用稀盐酸与大理石反应制取二氧化碳气体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稀盐酸具有挥发性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制取得到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气体中含有杂质</a:t>
            </a:r>
            <a:r>
              <a:rPr lang="en-US" altLang="zh-CN" sz="2400" spc="-1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和水蒸气。混合气体通过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NaHCO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溶液能除去</a:t>
            </a:r>
            <a:r>
              <a:rPr lang="en-US" altLang="zh-CN" sz="2400" spc="-1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再经过装置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过氧化钠和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未反应的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气体通过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sz="2400" spc="-1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溶液吸收</a:t>
            </a:r>
            <a:r>
              <a:rPr lang="zh-CN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最后用排水法收集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spc="-1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-1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。仪器</a:t>
            </a:r>
            <a:r>
              <a:rPr lang="en-US" altLang="zh-CN" sz="240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spc="-1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的名称是分液漏斗。</a:t>
            </a:r>
            <a:endParaRPr lang="zh-CN" altLang="zh-CN" sz="105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300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67" y="4653136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24答案.EPS" descr="id:214749301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344" y="4139238"/>
            <a:ext cx="724535" cy="2578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矩形 7"/>
          <p:cNvSpPr/>
          <p:nvPr/>
        </p:nvSpPr>
        <p:spPr>
          <a:xfrm>
            <a:off x="1216098" y="4037310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分液漏斗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088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阿伏加德罗常数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任何粒子的粒子数。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表示：符号为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，通常用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物质的量、阿伏加德罗常数与粒子数之间的关系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摩尔质量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概念：单位物质的量的物质所具有的质量叫作摩尔质量。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符号：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，单位：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g/mol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。数值上与该粒子的相对原子质量或相对分子质量相等。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物质的量、质量和摩尔质量之间的关系：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08880"/>
              </a:xfrm>
              <a:blipFill rotWithShape="1">
                <a:blip r:embed="rId1"/>
                <a:stretch>
                  <a:fillRect l="-2" t="-11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填写相应仪器中盛放的试剂的化学式。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58" y="2861645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中用稀盐酸与大理石反应制取二氧化碳气体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稀盐酸具有挥发性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制取得到的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气体中含有杂质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和水蒸气。混合气体通过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NaHCO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溶液能除去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再经过装置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过氧化钠和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未反应的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气体通过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溶液吸收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最后用排水法收集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。由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分析可知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装置中盛放的是饱和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NaHCO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装置中盛放的是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9300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294" y="3080368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278624" y="2420888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en-US" altLang="zh-CN" sz="2400">
                <a:solidFill>
                  <a:srgbClr val="000000"/>
                </a:solidFill>
              </a:rPr>
              <a:t>NaHCO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NaOH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en-US"/>
          </a:p>
        </p:txBody>
      </p:sp>
      <p:pic>
        <p:nvPicPr>
          <p:cNvPr id="6" name="24答案.EPS" descr="id:21474930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532120"/>
            <a:ext cx="724535" cy="2578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中发生反应的化学方程式：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60854" y="1844824"/>
                <a:ext cx="11485848" cy="35332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在装置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中用稀盐酸与大理石反应制取二氧化碳气体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稀盐酸具有挥发性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制取得到的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气体中含有杂质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HCl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和水蒸气。混合气体通过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装置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饱和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溶液能除去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HCl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再经过装置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过氧化钠和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未反应的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气体通过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装置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被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溶液吸收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最后用排水法收集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中的过氧化钠和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和水蒸气反应生成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4NaOH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844824"/>
                <a:ext cx="11485848" cy="3533211"/>
              </a:xfrm>
              <a:prstGeom prst="rect">
                <a:avLst/>
              </a:prstGeom>
              <a:blipFill rotWithShape="1">
                <a:blip r:embed="rId1"/>
                <a:stretch>
                  <a:fillRect l="-2" t="-4" r="1" b="-2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30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000" y="2077655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301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515006"/>
            <a:ext cx="724535" cy="2578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228517" y="1388228"/>
                <a:ext cx="10657184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smtClean="0">
                    <a:solidFill>
                      <a:schemeClr val="tx1"/>
                    </a:solidFill>
                  </a:rPr>
                  <a:t>2Na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2CO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chemeClr val="tx1"/>
                    </a:solidFill>
                  </a:rPr>
                  <a:t>2Na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CO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3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2Na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2H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g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chemeClr val="tx1"/>
                    </a:solidFill>
                  </a:rPr>
                  <a:t>4NaOH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O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17" y="1388228"/>
                <a:ext cx="10657184" cy="539571"/>
              </a:xfrm>
              <a:prstGeom prst="rect">
                <a:avLst/>
              </a:prstGeom>
              <a:blipFill rotWithShape="1">
                <a:blip r:embed="rId4"/>
                <a:stretch>
                  <a:fillRect l="-4" t="-22" r="4" b="-170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某物质在氧气中完全燃烧，将其产物跟足量的过氧化钠固体完全反应，反应后固体的质量恰好也增加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。下列物质中不能满足上述结果的是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混合气体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01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971" y="3213279"/>
            <a:ext cx="724535" cy="2578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1295234" y="31113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中用稀盐酸与大理石反应制取二氧化碳气体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稀盐酸具有挥发性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制取得到的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气体中含有杂质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和水蒸气。混合气体通过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溶液能除去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再经过装置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过氧化钠和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未反应的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气体通过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溶液吸收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最后用排水法收集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。过氧化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钠与二氧化碳反应生成碳酸钠和氧气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最终固体质量的增加量相当于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过氧化钠与水反应生成氢氧化钠和氧气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最终固体质量的增加量相当于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即能够满足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组成的物质在氧气中完全燃烧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将其产物跟足量的过氧化钠固体完全反应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反应后固体的质于反应前物质的质量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不符合上述组成规律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00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274" y="980728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46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阿伏加德罗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常数</a:t>
                </a:r>
                <a:r>
                  <a:rPr lang="en-US" altLang="zh-CN" b="1">
                    <a:solidFill>
                      <a:srgbClr val="00A45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A451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的应用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已知物质的质量求粒子的数目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主要应用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来计算，解答此类问题应注意看清所求粒子的种类、分子的构成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是单原子分子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还是双原子分子或多原子分子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以及粒子中含有的质子数、中子数、电子数等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注意：记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组成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，突破陷阱。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记特殊物质中所含粒子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分子、原子、电子、质子、中子等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的数目，如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记最简式相同的物质，如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记摩尔质量相同的物质，如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4605"/>
              </a:xfrm>
              <a:blipFill rotWithShape="1">
                <a:blip r:embed="rId1"/>
                <a:stretch>
                  <a:fillRect l="-2" t="-11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2.EPS" descr="id:214749302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53800"/>
            <a:ext cx="896620" cy="3149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862" y="3429000"/>
            <a:ext cx="5933124" cy="3514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106" y="2894723"/>
            <a:ext cx="5302304" cy="3048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799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已知气体的体积求粒子的数目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主要应用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来计算，解题时注意：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抓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，突破气体与状况的陷阱。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一看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是否处在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标准状况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二看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标准状况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下，物质是否为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</a:t>
                </a:r>
                <a:r>
                  <a:rPr lang="en-US" altLang="zh-CN" b="1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、溴、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、己烷、苯等在标准状况下均不是气体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干扰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，突破质量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或物质的量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与状况无关的陷阱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79954"/>
              </a:xfrm>
              <a:blipFill rotWithShape="1">
                <a:blip r:embed="rId2"/>
                <a:stretch>
                  <a:fillRect l="-2" t="-15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已知物质的量浓度求粒子的数目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主要应用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来计算，解题时注意：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已知浓度，确认是否指明体积，用好公式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在判断溶液中的粒子总数时，是否忽视溶剂水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突破陷阱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明确三步确定电子转移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ghr264.jpg" descr="id:214749302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2132856"/>
            <a:ext cx="5917565" cy="30454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熟记常考氧化还原反应转移的电子数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其他反应物均过量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1484784"/>
          <a:ext cx="11350976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3632312"/>
                <a:gridCol w="2998234"/>
                <a:gridCol w="472043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转移电子的物质的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量或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电子数目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CC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为阿伏加德罗常数的值，下列说法正确的是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等物质的量的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所含的离子总数均为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数目为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所含的原子总数为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所含的碳原子总数为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04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74755"/>
            <a:ext cx="914400" cy="2940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4答案.EPS" descr="id:21474930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19" y="3687009"/>
            <a:ext cx="655320" cy="2336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189240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737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摩尔体积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决定物质体积大小的因素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物质体积的大小取决于构成这种物质的粒子数目、粒子的大小、粒子之间的距离这三个因素。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不同的固态物质或液态物质的体积是不同的，主要取决于粒子的大小。这是因为构成这些物质的粒子的个数都是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个，粒子之间的距离都非常小，但这些粒子的大小是不相同的。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在相同的温度和压强下，相同体积的任何气体都含有相同数目的分子。这是因为：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气体粒子之间的距离远远大于粒子本身的直径；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当粒子数目相同时，气体的体积主要取决于气体粒子之间的距离；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在相同的温度和压强下，任何气体粒子之间的距离可以看成是相等的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知识点2.EPS" descr="id:214749265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139509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Na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的物质的量不确定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不能计算其中所含的离子总数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溶液的体积不确定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不能计算其中所含的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的物质的量是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分子中所含的原子总数为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标准状况下乙醇是液体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乙醇的物质的量不是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所含的碳原子总数不是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05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80728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33657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阿伏加德罗常数的正误判断的一般步骤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25ghr265.jpg" descr="id:214749307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628800"/>
            <a:ext cx="6855460" cy="23812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提分绝招A.EPS" descr="id:214749306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44" y="862839"/>
            <a:ext cx="1591945" cy="3619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气体摩尔体积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概念：单位物质的量的气体所占的体积叫作气体摩尔体积，符号为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，常用的单位有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L/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气体摩尔体积与气体的物质的量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、气体体积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之间的关系：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气体摩尔体积的数值决定于气体所处的温度和压强，在标准状况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kPa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下，气体摩尔体积约为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kPa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的条件下，气体摩尔体积约为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1281"/>
              </a:xfrm>
              <a:blipFill rotWithShape="1">
                <a:blip r:embed="rId1"/>
                <a:stretch>
                  <a:fillRect l="-2" t="-15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7128" y="4221572"/>
            <a:ext cx="7410326" cy="3048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508" y="3150128"/>
            <a:ext cx="4104456" cy="304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4992" y="2052222"/>
            <a:ext cx="1215564" cy="30480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对于气体摩尔体积的理解，应注意以下几个方面的问题：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气体摩尔体积的适用范围是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气态物质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。在标准状况下，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气体所占的体积约是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气体的体积与温度、压强有关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。相同温度下，单位物质的量的气体压强越小，气体体积越大；相同压强下，单位物质的量的气体温度越高，气体体积越大。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气体摩尔体积不仅适用于纯气体，也适用于混合气体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molH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molO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的混合气体在标准状况下的体积约为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气体在非标准状况下的体积，可能是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，也可能不是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L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537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物质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的量浓度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物质的量浓度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定义：单位体积的溶液里所含溶质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的物质的量，它是一个物理量。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符号及单位：符号为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，常用的单位为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公式：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𝐁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意义：若溶液中某溶质的物质的量浓度为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，则表示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溶液中含有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该溶质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53766"/>
              </a:xfrm>
              <a:blipFill rotWithShape="1">
                <a:blip r:embed="rId1"/>
                <a:stretch>
                  <a:fillRect l="-2" t="-15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926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110299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926961"/>
            <a:ext cx="11512136" cy="734287"/>
          </a:xfrm>
          <a:prstGeom prst="rect">
            <a:avLst/>
          </a:prstGeom>
        </p:spPr>
      </p:pic>
      <p:sp>
        <p:nvSpPr>
          <p:cNvPr id="6" name="内容占位符 4"/>
          <p:cNvSpPr txBox="1"/>
          <p:nvPr/>
        </p:nvSpPr>
        <p:spPr bwMode="auto">
          <a:xfrm>
            <a:off x="360854" y="49411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上述公式里的体积必须为溶液的体积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而不能是溶剂的体积。</a:t>
            </a:r>
            <a:endParaRPr lang="zh-CN" altLang="en-US"/>
          </a:p>
        </p:txBody>
      </p:sp>
      <p:pic>
        <p:nvPicPr>
          <p:cNvPr id="7" name="温馨提示.EPS" descr="id:214749266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5124713"/>
            <a:ext cx="1623060" cy="3187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10577</Words>
  <Application>WPS 演示</Application>
  <PresentationFormat>自定义</PresentationFormat>
  <Paragraphs>669</Paragraphs>
  <Slides>61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7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微信用户</cp:lastModifiedBy>
  <cp:revision>404</cp:revision>
  <dcterms:created xsi:type="dcterms:W3CDTF">2020-11-06T05:24:00Z</dcterms:created>
  <dcterms:modified xsi:type="dcterms:W3CDTF">2025-06-26T01:26:05Z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5283AB3B5AAF46128A0235C043D21C3B_12</vt:lpwstr>
  </property>
</Properties>
</file>